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69" r:id="rId3"/>
    <p:sldId id="257" r:id="rId4"/>
    <p:sldId id="270" r:id="rId5"/>
    <p:sldId id="271" r:id="rId6"/>
    <p:sldId id="258" r:id="rId7"/>
    <p:sldId id="259" r:id="rId8"/>
    <p:sldId id="260" r:id="rId9"/>
    <p:sldId id="261" r:id="rId10"/>
    <p:sldId id="262" r:id="rId11"/>
    <p:sldId id="263" r:id="rId12"/>
    <p:sldId id="264" r:id="rId13"/>
    <p:sldId id="265" r:id="rId14"/>
    <p:sldId id="266" r:id="rId15"/>
    <p:sldId id="268" r:id="rId1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70" d="100"/>
          <a:sy n="70" d="100"/>
        </p:scale>
        <p:origin x="-516"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45A17F0-F1A8-4359-9AA0-4C585E525C70}" type="datetimeFigureOut">
              <a:rPr lang="ar-EG" smtClean="0"/>
              <a:pPr/>
              <a:t>22/07/1441</a:t>
            </a:fld>
            <a:endParaRPr lang="ar-EG"/>
          </a:p>
        </p:txBody>
      </p:sp>
      <p:sp>
        <p:nvSpPr>
          <p:cNvPr id="5" name="Footer Placeholder 4"/>
          <p:cNvSpPr>
            <a:spLocks noGrp="1"/>
          </p:cNvSpPr>
          <p:nvPr>
            <p:ph type="ftr" sz="quarter" idx="11"/>
          </p:nvPr>
        </p:nvSpPr>
        <p:spPr bwMode="white"/>
        <p:txBody>
          <a:bodyPr/>
          <a:lstStyle/>
          <a:p>
            <a:endParaRPr lang="ar-EG"/>
          </a:p>
        </p:txBody>
      </p:sp>
      <p:sp>
        <p:nvSpPr>
          <p:cNvPr id="6" name="Slide Number Placeholder 5"/>
          <p:cNvSpPr>
            <a:spLocks noGrp="1"/>
          </p:cNvSpPr>
          <p:nvPr>
            <p:ph type="sldNum" sz="quarter" idx="12"/>
          </p:nvPr>
        </p:nvSpPr>
        <p:spPr/>
        <p:txBody>
          <a:bodyPr/>
          <a:lstStyle/>
          <a:p>
            <a:fld id="{DE8C8437-1772-472B-B0D5-3B27E90D54EA}" type="slidenum">
              <a:rPr lang="ar-EG" smtClean="0"/>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A17F0-F1A8-4359-9AA0-4C585E525C70}" type="datetimeFigureOut">
              <a:rPr lang="ar-EG" smtClean="0"/>
              <a:pPr/>
              <a:t>22/07/1441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E8C8437-1772-472B-B0D5-3B27E90D54EA}"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5A17F0-F1A8-4359-9AA0-4C585E525C70}" type="datetimeFigureOut">
              <a:rPr lang="ar-EG" smtClean="0"/>
              <a:pPr/>
              <a:t>22/07/1441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E8C8437-1772-472B-B0D5-3B27E90D54EA}" type="slidenum">
              <a:rPr lang="ar-EG" smtClean="0"/>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5A17F0-F1A8-4359-9AA0-4C585E525C70}" type="datetimeFigureOut">
              <a:rPr lang="ar-EG" smtClean="0"/>
              <a:pPr/>
              <a:t>22/07/1441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E8C8437-1772-472B-B0D5-3B27E90D54EA}" type="slidenum">
              <a:rPr lang="ar-EG" smtClean="0"/>
              <a:pPr/>
              <a:t>‹#›</a:t>
            </a:fld>
            <a:endParaRPr lang="ar-EG"/>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5A17F0-F1A8-4359-9AA0-4C585E525C70}" type="datetimeFigureOut">
              <a:rPr lang="ar-EG" smtClean="0"/>
              <a:pPr/>
              <a:t>22/07/1441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DE8C8437-1772-472B-B0D5-3B27E90D54EA}" type="slidenum">
              <a:rPr lang="ar-EG" smtClean="0"/>
              <a:pPr/>
              <a:t>‹#›</a:t>
            </a:fld>
            <a:endParaRPr lang="ar-EG"/>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45A17F0-F1A8-4359-9AA0-4C585E525C70}" type="datetimeFigureOut">
              <a:rPr lang="ar-EG" smtClean="0"/>
              <a:pPr/>
              <a:t>22/07/1441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E8C8437-1772-472B-B0D5-3B27E90D54EA}" type="slidenum">
              <a:rPr lang="ar-EG" smtClean="0"/>
              <a:pPr/>
              <a:t>‹#›</a:t>
            </a:fld>
            <a:endParaRPr lang="ar-EG"/>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45A17F0-F1A8-4359-9AA0-4C585E525C70}" type="datetimeFigureOut">
              <a:rPr lang="ar-EG" smtClean="0"/>
              <a:pPr/>
              <a:t>22/07/1441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DE8C8437-1772-472B-B0D5-3B27E90D54EA}" type="slidenum">
              <a:rPr lang="ar-EG" smtClean="0"/>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5A17F0-F1A8-4359-9AA0-4C585E525C70}" type="datetimeFigureOut">
              <a:rPr lang="ar-EG" smtClean="0"/>
              <a:pPr/>
              <a:t>22/07/1441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DE8C8437-1772-472B-B0D5-3B27E90D54EA}" type="slidenum">
              <a:rPr lang="ar-EG" smtClean="0"/>
              <a:pPr/>
              <a:t>‹#›</a:t>
            </a:fld>
            <a:endParaRPr lang="ar-EG"/>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5A17F0-F1A8-4359-9AA0-4C585E525C70}" type="datetimeFigureOut">
              <a:rPr lang="ar-EG" smtClean="0"/>
              <a:pPr/>
              <a:t>22/07/1441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E8C8437-1772-472B-B0D5-3B27E90D54EA}"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A17F0-F1A8-4359-9AA0-4C585E525C70}" type="datetimeFigureOut">
              <a:rPr lang="ar-EG" smtClean="0"/>
              <a:pPr/>
              <a:t>22/07/1441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E8C8437-1772-472B-B0D5-3B27E90D54EA}" type="slidenum">
              <a:rPr lang="ar-EG" smtClean="0"/>
              <a:pPr/>
              <a:t>‹#›</a:t>
            </a:fld>
            <a:endParaRPr lang="ar-EG"/>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A17F0-F1A8-4359-9AA0-4C585E525C70}" type="datetimeFigureOut">
              <a:rPr lang="ar-EG" smtClean="0"/>
              <a:pPr/>
              <a:t>22/07/1441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DE8C8437-1772-472B-B0D5-3B27E90D54EA}" type="slidenum">
              <a:rPr lang="ar-EG" smtClean="0"/>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45A17F0-F1A8-4359-9AA0-4C585E525C70}" type="datetimeFigureOut">
              <a:rPr lang="ar-EG" smtClean="0"/>
              <a:pPr/>
              <a:t>22/07/1441</a:t>
            </a:fld>
            <a:endParaRPr lang="ar-EG"/>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EG"/>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E8C8437-1772-472B-B0D5-3B27E90D54EA}"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685800" y="2819400"/>
            <a:ext cx="7543800" cy="2362200"/>
          </a:xfrm>
        </p:spPr>
        <p:txBody>
          <a:bodyPr>
            <a:normAutofit fontScale="77500" lnSpcReduction="20000"/>
          </a:bodyPr>
          <a:lstStyle/>
          <a:p>
            <a:pPr algn="ctr">
              <a:lnSpc>
                <a:spcPct val="110000"/>
              </a:lnSpc>
              <a:spcBef>
                <a:spcPts val="0"/>
              </a:spcBef>
            </a:pPr>
            <a:r>
              <a:rPr lang="ar-EG" sz="4800" b="1" smtClean="0">
                <a:solidFill>
                  <a:srgbClr val="00B050"/>
                </a:solidFill>
              </a:rPr>
              <a:t>الأسبوع السابع </a:t>
            </a:r>
          </a:p>
          <a:p>
            <a:pPr algn="ctr">
              <a:lnSpc>
                <a:spcPct val="110000"/>
              </a:lnSpc>
              <a:spcBef>
                <a:spcPts val="0"/>
              </a:spcBef>
            </a:pPr>
            <a:r>
              <a:rPr lang="ar-EG" sz="4800" b="1" smtClean="0">
                <a:solidFill>
                  <a:srgbClr val="00B050"/>
                </a:solidFill>
              </a:rPr>
              <a:t>الفصل الثاني الفلسفة </a:t>
            </a:r>
            <a:r>
              <a:rPr lang="ar-EG" sz="4800" b="1" dirty="0" smtClean="0">
                <a:solidFill>
                  <a:srgbClr val="00B050"/>
                </a:solidFill>
              </a:rPr>
              <a:t>البنائية والتربية العلمية</a:t>
            </a:r>
            <a:endParaRPr lang="ar-EG" sz="4800" b="1" dirty="0">
              <a:solidFill>
                <a:srgbClr val="00B050"/>
              </a:solidFill>
            </a:endParaRPr>
          </a:p>
          <a:p>
            <a:pPr algn="ctr">
              <a:lnSpc>
                <a:spcPct val="110000"/>
              </a:lnSpc>
              <a:spcBef>
                <a:spcPts val="0"/>
              </a:spcBef>
              <a:buNone/>
            </a:pPr>
            <a:r>
              <a:rPr lang="ar-EG" sz="4800" b="1" dirty="0" smtClean="0">
                <a:solidFill>
                  <a:srgbClr val="00B050"/>
                </a:solidFill>
              </a:rPr>
              <a:t>إعداد</a:t>
            </a:r>
          </a:p>
          <a:p>
            <a:pPr algn="ctr">
              <a:lnSpc>
                <a:spcPct val="110000"/>
              </a:lnSpc>
              <a:spcBef>
                <a:spcPts val="0"/>
              </a:spcBef>
              <a:buNone/>
            </a:pPr>
            <a:r>
              <a:rPr lang="ar-EG" sz="4800" b="1" dirty="0" smtClean="0">
                <a:solidFill>
                  <a:srgbClr val="FF0000"/>
                </a:solidFill>
              </a:rPr>
              <a:t>د/ ألفت عيد شقير  </a:t>
            </a:r>
          </a:p>
          <a:p>
            <a:pPr algn="ctr">
              <a:buNone/>
            </a:pPr>
            <a:endParaRPr lang="ar-EG" sz="4800" b="1" dirty="0" smtClean="0">
              <a:solidFill>
                <a:srgbClr val="00B050"/>
              </a:solidFill>
            </a:endParaRPr>
          </a:p>
        </p:txBody>
      </p:sp>
      <p:sp>
        <p:nvSpPr>
          <p:cNvPr id="6" name="Title 5"/>
          <p:cNvSpPr>
            <a:spLocks noGrp="1"/>
          </p:cNvSpPr>
          <p:nvPr>
            <p:ph type="title"/>
          </p:nvPr>
        </p:nvSpPr>
        <p:spPr/>
        <p:txBody>
          <a:bodyPr>
            <a:noAutofit/>
          </a:bodyPr>
          <a:lstStyle/>
          <a:p>
            <a:r>
              <a:rPr lang="ar-EG" sz="4800" b="1" dirty="0" smtClean="0">
                <a:effectLst>
                  <a:outerShdw blurRad="38100" dist="38100" dir="2700000" algn="tl">
                    <a:srgbClr val="000000">
                      <a:alpha val="43137"/>
                    </a:srgbClr>
                  </a:outerShdw>
                </a:effectLst>
              </a:rPr>
              <a:t/>
            </a:r>
            <a:br>
              <a:rPr lang="ar-EG" sz="4800" b="1" dirty="0" smtClean="0">
                <a:effectLst>
                  <a:outerShdw blurRad="38100" dist="38100" dir="2700000" algn="tl">
                    <a:srgbClr val="000000">
                      <a:alpha val="43137"/>
                    </a:srgbClr>
                  </a:outerShdw>
                </a:effectLst>
              </a:rPr>
            </a:br>
            <a:endParaRPr lang="ar-EG" sz="4800" b="1" dirty="0">
              <a:effectLst>
                <a:outerShdw blurRad="38100" dist="38100" dir="2700000" algn="tl">
                  <a:srgbClr val="000000">
                    <a:alpha val="43137"/>
                  </a:srgbClr>
                </a:outerShdw>
              </a:effectLst>
            </a:endParaRPr>
          </a:p>
        </p:txBody>
      </p:sp>
      <p:sp>
        <p:nvSpPr>
          <p:cNvPr id="9" name="Text Placeholder 8"/>
          <p:cNvSpPr>
            <a:spLocks noGrp="1"/>
          </p:cNvSpPr>
          <p:nvPr>
            <p:ph type="body" sz="quarter" idx="3"/>
          </p:nvPr>
        </p:nvSpPr>
        <p:spPr>
          <a:xfrm>
            <a:off x="2267745" y="1196752"/>
            <a:ext cx="3752055" cy="1296144"/>
          </a:xfrm>
        </p:spPr>
        <p:txBody>
          <a:bodyPr>
            <a:normAutofit fontScale="40000" lnSpcReduction="20000"/>
          </a:bodyPr>
          <a:lstStyle/>
          <a:p>
            <a:r>
              <a:rPr lang="ar-EG" sz="4800" dirty="0" smtClean="0">
                <a:solidFill>
                  <a:srgbClr val="FF0000"/>
                </a:solidFill>
              </a:rPr>
              <a:t>محاضرات طرق تدريس  2دبلوم اساسي علوم، بيولوجي جيولوجيا، علوم زراعية</a:t>
            </a:r>
            <a:endParaRPr lang="ar-EG" sz="4800" dirty="0">
              <a:solidFill>
                <a:srgbClr val="FF0000"/>
              </a:solidFill>
            </a:endParaRPr>
          </a:p>
        </p:txBody>
      </p:sp>
    </p:spTree>
    <p:extLst>
      <p:ext uri="{BB962C8B-B14F-4D97-AF65-F5344CB8AC3E}">
        <p14:creationId xmlns="" xmlns:p14="http://schemas.microsoft.com/office/powerpoint/2010/main" val="1541535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990600" y="1371600"/>
            <a:ext cx="7010400" cy="3810000"/>
          </a:xfrm>
        </p:spPr>
        <p:txBody>
          <a:bodyPr>
            <a:normAutofit/>
          </a:bodyPr>
          <a:lstStyle/>
          <a:p>
            <a:pPr>
              <a:buNone/>
            </a:pPr>
            <a:r>
              <a:rPr lang="ar-EG" sz="2800" b="1" dirty="0" smtClean="0">
                <a:solidFill>
                  <a:srgbClr val="FF0000"/>
                </a:solidFill>
                <a:effectLst>
                  <a:outerShdw blurRad="38100" dist="38100" dir="2700000" algn="tl">
                    <a:srgbClr val="000000">
                      <a:alpha val="43137"/>
                    </a:srgbClr>
                  </a:outerShdw>
                </a:effectLst>
              </a:rPr>
              <a:t>5-البنائية الناقدة</a:t>
            </a:r>
          </a:p>
          <a:p>
            <a:pPr>
              <a:buNone/>
            </a:pPr>
            <a:r>
              <a:rPr lang="ar-EG" sz="2800" b="1" dirty="0" smtClean="0">
                <a:solidFill>
                  <a:schemeClr val="tx1">
                    <a:lumMod val="95000"/>
                    <a:lumOff val="5000"/>
                  </a:schemeClr>
                </a:solidFill>
                <a:effectLst>
                  <a:outerShdw blurRad="38100" dist="38100" dir="2700000" algn="tl">
                    <a:srgbClr val="000000">
                      <a:alpha val="43137"/>
                    </a:srgbClr>
                  </a:outerShdw>
                </a:effectLst>
              </a:rPr>
              <a:t>تأخذ البنائية الناقدة بعين الاعتبار بناء المعرفة فى ظل البيئة الاجتماعية والبيئة الثقافية مع إضافة البعد الناقد والاصلاح الهادف ويستفاد منها فى تنمية العقلية المتفتحة للمتعلم من خلال المناقشة والحوار.  </a:t>
            </a:r>
            <a:r>
              <a:rPr lang="ar-EG" sz="2800" b="1" dirty="0" smtClean="0">
                <a:solidFill>
                  <a:srgbClr val="FF0000"/>
                </a:solidFill>
                <a:effectLst>
                  <a:outerShdw blurRad="38100" dist="38100" dir="2700000" algn="tl">
                    <a:srgbClr val="000000">
                      <a:alpha val="43137"/>
                    </a:srgbClr>
                  </a:outerShdw>
                </a:effectLst>
              </a:rPr>
              <a:t> </a:t>
            </a:r>
            <a:endParaRPr lang="ar-EG"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26017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838200" y="914400"/>
            <a:ext cx="7239000" cy="4800600"/>
          </a:xfrm>
        </p:spPr>
        <p:txBody>
          <a:bodyPr>
            <a:normAutofit/>
          </a:bodyPr>
          <a:lstStyle/>
          <a:p>
            <a:pPr>
              <a:buNone/>
            </a:pPr>
            <a:r>
              <a:rPr lang="ar-EG" sz="2800" b="1" dirty="0" smtClean="0">
                <a:solidFill>
                  <a:srgbClr val="FF0000"/>
                </a:solidFill>
                <a:effectLst>
                  <a:outerShdw blurRad="38100" dist="38100" dir="2700000" algn="tl">
                    <a:srgbClr val="000000">
                      <a:alpha val="43137"/>
                    </a:srgbClr>
                  </a:outerShdw>
                </a:effectLst>
              </a:rPr>
              <a:t>6- البنائية التفاعلية</a:t>
            </a:r>
          </a:p>
          <a:p>
            <a:pPr algn="justLow">
              <a:buNone/>
            </a:pPr>
            <a:r>
              <a:rPr lang="ar-EG" sz="2200" b="1" dirty="0" smtClean="0">
                <a:solidFill>
                  <a:schemeClr val="tx1">
                    <a:lumMod val="95000"/>
                    <a:lumOff val="5000"/>
                  </a:schemeClr>
                </a:solidFill>
                <a:effectLst>
                  <a:outerShdw blurRad="38100" dist="38100" dir="2700000" algn="tl">
                    <a:srgbClr val="000000">
                      <a:alpha val="43137"/>
                    </a:srgbClr>
                  </a:outerShdw>
                </a:effectLst>
              </a:rPr>
              <a:t>تنظر البنائية التفاعلية إلى عملية التعلم على أنها ثنائية البعد  فالبعد الأول عام والثانى خاص لأن المتعلمين يبنون معرفتهم ويتعلمون عندما يكونوا قادرين على التفاعل مع العالم المادى ومع غيرهم من الأفراد وهذا هو البعد العام إما الخاص فهو عندما يتوفر للمتعلمين الوقت المناسب لممارسة هذين البعدين يكون فى مقدروهم ربط المعرفة السابقة بخبراتهم الجديدة  والبنائية التفاعلية تحث المتعلم على بناء التراكيب المعرفية والتفكير بطريقة ناقدة والقدرة على إقناع الاخرين وممارسة الاستقصاء. </a:t>
            </a:r>
            <a:endParaRPr lang="ar-EG" sz="22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02518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457200" y="990600"/>
            <a:ext cx="8077200" cy="4876800"/>
          </a:xfrm>
        </p:spPr>
        <p:txBody>
          <a:bodyPr>
            <a:normAutofit/>
          </a:bodyPr>
          <a:lstStyle/>
          <a:p>
            <a:pPr algn="ctr">
              <a:lnSpc>
                <a:spcPct val="110000"/>
              </a:lnSpc>
              <a:spcBef>
                <a:spcPts val="0"/>
              </a:spcBef>
              <a:buNone/>
            </a:pPr>
            <a:r>
              <a:rPr lang="ar-EG" sz="2800" b="1" dirty="0" smtClean="0">
                <a:solidFill>
                  <a:srgbClr val="C00000"/>
                </a:solidFill>
                <a:effectLst>
                  <a:outerShdw blurRad="38100" dist="38100" dir="2700000" algn="tl">
                    <a:srgbClr val="000000">
                      <a:alpha val="43137"/>
                    </a:srgbClr>
                  </a:outerShdw>
                </a:effectLst>
              </a:rPr>
              <a:t>تصميم التعليم وفقا للفلسفة البنائية </a:t>
            </a:r>
            <a:endParaRPr lang="ar-EG" sz="2800" b="1" dirty="0" smtClean="0">
              <a:solidFill>
                <a:srgbClr val="FF0000"/>
              </a:solidFill>
              <a:effectLst>
                <a:outerShdw blurRad="38100" dist="38100" dir="2700000" algn="tl">
                  <a:srgbClr val="000000">
                    <a:alpha val="43137"/>
                  </a:srgbClr>
                </a:outerShdw>
              </a:effectLst>
            </a:endParaRPr>
          </a:p>
          <a:p>
            <a:pPr>
              <a:lnSpc>
                <a:spcPct val="110000"/>
              </a:lnSpc>
              <a:spcBef>
                <a:spcPts val="0"/>
              </a:spcBef>
              <a:buNone/>
            </a:pPr>
            <a:r>
              <a:rPr lang="ar-EG" sz="2800" b="1" dirty="0" smtClean="0">
                <a:solidFill>
                  <a:srgbClr val="FF0000"/>
                </a:solidFill>
                <a:effectLst>
                  <a:outerShdw blurRad="38100" dist="38100" dir="2700000" algn="tl">
                    <a:srgbClr val="000000">
                      <a:alpha val="43137"/>
                    </a:srgbClr>
                  </a:outerShdw>
                </a:effectLst>
              </a:rPr>
              <a:t>هناك 5مبادىء تعكس فكر الفلسفة البنائية وهم: </a:t>
            </a:r>
          </a:p>
          <a:p>
            <a:pPr>
              <a:lnSpc>
                <a:spcPct val="110000"/>
              </a:lnSpc>
              <a:spcBef>
                <a:spcPts val="0"/>
              </a:spcBef>
              <a:buNone/>
            </a:pPr>
            <a:r>
              <a:rPr lang="ar-EG" sz="2800" b="1" dirty="0" smtClean="0">
                <a:solidFill>
                  <a:schemeClr val="tx1">
                    <a:lumMod val="95000"/>
                    <a:lumOff val="5000"/>
                  </a:schemeClr>
                </a:solidFill>
                <a:effectLst>
                  <a:outerShdw blurRad="38100" dist="38100" dir="2700000" algn="tl">
                    <a:srgbClr val="000000">
                      <a:alpha val="43137"/>
                    </a:srgbClr>
                  </a:outerShdw>
                </a:effectLst>
              </a:rPr>
              <a:t>1- تقديم سياق التعلم الذى يدعم قدرة المتعلم على التظيم الذاتى.  </a:t>
            </a:r>
          </a:p>
          <a:p>
            <a:pPr>
              <a:lnSpc>
                <a:spcPct val="110000"/>
              </a:lnSpc>
              <a:spcBef>
                <a:spcPts val="0"/>
              </a:spcBef>
              <a:buNone/>
            </a:pPr>
            <a:r>
              <a:rPr lang="ar-EG" sz="2800" b="1" dirty="0" smtClean="0">
                <a:solidFill>
                  <a:schemeClr val="tx1">
                    <a:lumMod val="95000"/>
                    <a:lumOff val="5000"/>
                  </a:schemeClr>
                </a:solidFill>
                <a:effectLst>
                  <a:outerShdw blurRad="38100" dist="38100" dir="2700000" algn="tl">
                    <a:srgbClr val="000000">
                      <a:alpha val="43137"/>
                    </a:srgbClr>
                  </a:outerShdw>
                </a:effectLst>
              </a:rPr>
              <a:t>2- تضمين أسباب ومبررات التعلم فى الأنشطة التى يمارسها المتعلم. </a:t>
            </a:r>
          </a:p>
          <a:p>
            <a:pPr>
              <a:lnSpc>
                <a:spcPct val="110000"/>
              </a:lnSpc>
              <a:spcBef>
                <a:spcPts val="0"/>
              </a:spcBef>
              <a:buNone/>
            </a:pPr>
            <a:r>
              <a:rPr lang="ar-EG" sz="2800" b="1" dirty="0" smtClean="0">
                <a:solidFill>
                  <a:schemeClr val="tx1">
                    <a:lumMod val="95000"/>
                    <a:lumOff val="5000"/>
                  </a:schemeClr>
                </a:solidFill>
                <a:effectLst>
                  <a:outerShdw blurRad="38100" dist="38100" dir="2700000" algn="tl">
                    <a:srgbClr val="000000">
                      <a:alpha val="43137"/>
                    </a:srgbClr>
                  </a:outerShdw>
                </a:effectLst>
              </a:rPr>
              <a:t>3- تدعيم التعلم المنظم ذاتيا لدى المتعلم.  </a:t>
            </a:r>
          </a:p>
          <a:p>
            <a:pPr>
              <a:lnSpc>
                <a:spcPct val="110000"/>
              </a:lnSpc>
              <a:spcBef>
                <a:spcPts val="0"/>
              </a:spcBef>
              <a:buNone/>
            </a:pPr>
            <a:r>
              <a:rPr lang="ar-EG" sz="2800" b="1" dirty="0" smtClean="0">
                <a:solidFill>
                  <a:schemeClr val="tx1">
                    <a:lumMod val="95000"/>
                    <a:lumOff val="5000"/>
                  </a:schemeClr>
                </a:solidFill>
                <a:effectLst>
                  <a:outerShdw blurRad="38100" dist="38100" dir="2700000" algn="tl">
                    <a:srgbClr val="000000">
                      <a:alpha val="43137"/>
                    </a:srgbClr>
                  </a:outerShdw>
                </a:effectLst>
              </a:rPr>
              <a:t>4- التركيز على دمج المتعلم فى عمليات تعلم مقصودة ومنظمة. </a:t>
            </a:r>
          </a:p>
          <a:p>
            <a:pPr>
              <a:lnSpc>
                <a:spcPct val="110000"/>
              </a:lnSpc>
              <a:spcBef>
                <a:spcPts val="0"/>
              </a:spcBef>
              <a:buNone/>
            </a:pPr>
            <a:r>
              <a:rPr lang="ar-EG" sz="2800" b="1" dirty="0" smtClean="0">
                <a:solidFill>
                  <a:schemeClr val="tx1">
                    <a:lumMod val="95000"/>
                    <a:lumOff val="5000"/>
                  </a:schemeClr>
                </a:solidFill>
                <a:effectLst>
                  <a:outerShdw blurRad="38100" dist="38100" dir="2700000" algn="tl">
                    <a:srgbClr val="000000">
                      <a:alpha val="43137"/>
                    </a:srgbClr>
                  </a:outerShdw>
                </a:effectLst>
              </a:rPr>
              <a:t> </a:t>
            </a:r>
            <a:r>
              <a:rPr lang="ar-EG" sz="2800" b="1" dirty="0" smtClean="0">
                <a:effectLst>
                  <a:outerShdw blurRad="38100" dist="38100" dir="2700000" algn="tl">
                    <a:srgbClr val="000000">
                      <a:alpha val="43137"/>
                    </a:srgbClr>
                  </a:outerShdw>
                </a:effectLst>
              </a:rPr>
              <a:t>5- وقد اسفرت عمليات تحليل معالم تصميم التعليم بما يتمشى مع المبادىء السابقة عن بلورة العناصر التى تعكس تصميم التعليم وفق الفكر البنائى. </a:t>
            </a:r>
          </a:p>
          <a:p>
            <a:pPr>
              <a:buNone/>
            </a:pPr>
            <a:endParaRPr lang="ar-EG" sz="2400" b="1" dirty="0" smtClean="0">
              <a:solidFill>
                <a:schemeClr val="tx1">
                  <a:lumMod val="95000"/>
                  <a:lumOff val="5000"/>
                </a:schemeClr>
              </a:solidFill>
              <a:effectLst>
                <a:outerShdw blurRad="38100" dist="38100" dir="2700000" algn="tl">
                  <a:srgbClr val="000000">
                    <a:alpha val="43137"/>
                  </a:srgbClr>
                </a:outerShdw>
              </a:effectLst>
            </a:endParaRPr>
          </a:p>
          <a:p>
            <a:pPr>
              <a:buNone/>
            </a:pPr>
            <a:endParaRPr lang="ar-EG" sz="24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95799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838200" y="838200"/>
            <a:ext cx="7391400" cy="4724400"/>
          </a:xfrm>
        </p:spPr>
        <p:txBody>
          <a:bodyPr>
            <a:normAutofit/>
          </a:bodyPr>
          <a:lstStyle/>
          <a:p>
            <a:pPr algn="justLow">
              <a:buNone/>
            </a:pPr>
            <a:r>
              <a:rPr lang="ar-EG" sz="2400" b="1" dirty="0" smtClean="0">
                <a:solidFill>
                  <a:srgbClr val="FF0000"/>
                </a:solidFill>
                <a:effectLst>
                  <a:outerShdw blurRad="38100" dist="38100" dir="2700000" algn="tl">
                    <a:srgbClr val="000000">
                      <a:alpha val="43137"/>
                    </a:srgbClr>
                  </a:outerShdw>
                </a:effectLst>
              </a:rPr>
              <a:t>أولا:</a:t>
            </a:r>
            <a:r>
              <a:rPr lang="ar-EG" sz="2800" b="1" dirty="0" smtClean="0">
                <a:solidFill>
                  <a:srgbClr val="FF0000"/>
                </a:solidFill>
                <a:effectLst>
                  <a:outerShdw blurRad="38100" dist="38100" dir="2700000" algn="tl">
                    <a:srgbClr val="000000">
                      <a:alpha val="43137"/>
                    </a:srgbClr>
                  </a:outerShdw>
                </a:effectLst>
              </a:rPr>
              <a:t> الأهداف التعليمية</a:t>
            </a:r>
          </a:p>
          <a:p>
            <a:pPr algn="justLow">
              <a:buNone/>
            </a:pPr>
            <a:r>
              <a:rPr lang="ar-EG" sz="2400" b="1" dirty="0" smtClean="0">
                <a:solidFill>
                  <a:schemeClr val="tx1">
                    <a:lumMod val="95000"/>
                    <a:lumOff val="5000"/>
                  </a:schemeClr>
                </a:solidFill>
                <a:effectLst>
                  <a:outerShdw blurRad="38100" dist="38100" dir="2700000" algn="tl">
                    <a:srgbClr val="000000">
                      <a:alpha val="43137"/>
                    </a:srgbClr>
                  </a:outerShdw>
                </a:effectLst>
              </a:rPr>
              <a:t>وتصاغ فى صورة أهداف يتم تحديدها بصورة اجرائية من خلال التفاوض الاجتماعى بين المعلم والمتعلم بحيث تتضمن غرضا عام لمهمة التعلم يسعى جميع التلاميذ إلى تحقيقة إلى جانب مجموعة من الأهداف الذاتية التى تخص كل تلميذ.  </a:t>
            </a:r>
          </a:p>
          <a:p>
            <a:pPr algn="justLow">
              <a:buNone/>
            </a:pPr>
            <a:r>
              <a:rPr lang="ar-EG" sz="3200" dirty="0" smtClean="0">
                <a:solidFill>
                  <a:srgbClr val="FF0000"/>
                </a:solidFill>
                <a:effectLst>
                  <a:outerShdw blurRad="38100" dist="38100" dir="2700000" algn="tl">
                    <a:srgbClr val="000000">
                      <a:alpha val="43137"/>
                    </a:srgbClr>
                  </a:outerShdw>
                </a:effectLst>
              </a:rPr>
              <a:t>ثانيا: محتوى التعلم</a:t>
            </a:r>
          </a:p>
          <a:p>
            <a:pPr algn="justLow">
              <a:buNone/>
            </a:pPr>
            <a:r>
              <a:rPr lang="ar-EG" sz="2400" dirty="0" smtClean="0">
                <a:solidFill>
                  <a:schemeClr val="tx1">
                    <a:lumMod val="95000"/>
                    <a:lumOff val="5000"/>
                  </a:schemeClr>
                </a:solidFill>
                <a:effectLst>
                  <a:outerShdw blurRad="38100" dist="38100" dir="2700000" algn="tl">
                    <a:srgbClr val="000000">
                      <a:alpha val="43137"/>
                    </a:srgbClr>
                  </a:outerShdw>
                </a:effectLst>
              </a:rPr>
              <a:t>وينظم فى صورة مهام او مشكلات حقيقية ترتبط بواقع التلاميذ وحياتهم</a:t>
            </a:r>
          </a:p>
          <a:p>
            <a:pPr>
              <a:buNone/>
            </a:pPr>
            <a:endParaRPr lang="ar-EG" sz="2400" b="1" dirty="0" smtClean="0">
              <a:solidFill>
                <a:schemeClr val="tx1">
                  <a:lumMod val="95000"/>
                  <a:lumOff val="5000"/>
                </a:schemeClr>
              </a:solidFill>
              <a:effectLst>
                <a:outerShdw blurRad="38100" dist="38100" dir="2700000" algn="tl">
                  <a:srgbClr val="000000">
                    <a:alpha val="43137"/>
                  </a:srgbClr>
                </a:outerShdw>
              </a:effectLst>
            </a:endParaRPr>
          </a:p>
          <a:p>
            <a:pPr>
              <a:buNone/>
            </a:pPr>
            <a:endParaRPr lang="ar-EG" sz="24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96366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838200" y="838200"/>
            <a:ext cx="7391400" cy="4953000"/>
          </a:xfrm>
        </p:spPr>
        <p:txBody>
          <a:bodyPr>
            <a:normAutofit fontScale="92500" lnSpcReduction="10000"/>
          </a:bodyPr>
          <a:lstStyle/>
          <a:p>
            <a:pPr algn="justLow">
              <a:buNone/>
            </a:pPr>
            <a:r>
              <a:rPr lang="ar-EG" sz="3200" b="1" dirty="0" smtClean="0">
                <a:solidFill>
                  <a:srgbClr val="FF0000"/>
                </a:solidFill>
                <a:effectLst>
                  <a:outerShdw blurRad="38100" dist="38100" dir="2700000" algn="tl">
                    <a:srgbClr val="000000">
                      <a:alpha val="43137"/>
                    </a:srgbClr>
                  </a:outerShdw>
                </a:effectLst>
              </a:rPr>
              <a:t>ثالثا: استراتيجية التدريس</a:t>
            </a:r>
          </a:p>
          <a:p>
            <a:pPr algn="justLow">
              <a:buNone/>
            </a:pPr>
            <a:r>
              <a:rPr lang="ar-EG" sz="2800" b="1" dirty="0" smtClean="0">
                <a:solidFill>
                  <a:schemeClr val="tx1">
                    <a:lumMod val="95000"/>
                    <a:lumOff val="5000"/>
                  </a:schemeClr>
                </a:solidFill>
                <a:effectLst>
                  <a:outerShdw blurRad="38100" dist="38100" dir="2700000" algn="tl">
                    <a:srgbClr val="000000">
                      <a:alpha val="43137"/>
                    </a:srgbClr>
                  </a:outerShdw>
                </a:effectLst>
              </a:rPr>
              <a:t>وتعتمد على مواجهة التلاميذ بموقف مشكل حقيقى ومحاولة إيجاد حل له وذلك من خلال البحث والتقصى والتفاوض الاجتماعى بهدف تحقيق أكثر الحلول فاعلية. </a:t>
            </a:r>
          </a:p>
          <a:p>
            <a:pPr algn="justLow">
              <a:buNone/>
            </a:pPr>
            <a:r>
              <a:rPr lang="ar-EG" sz="3200" b="1" dirty="0" smtClean="0">
                <a:solidFill>
                  <a:srgbClr val="FF0000"/>
                </a:solidFill>
                <a:effectLst>
                  <a:outerShdw blurRad="38100" dist="38100" dir="2700000" algn="tl">
                    <a:srgbClr val="000000">
                      <a:alpha val="43137"/>
                    </a:srgbClr>
                  </a:outerShdw>
                </a:effectLst>
              </a:rPr>
              <a:t>رابعا: الوسائط التعليمية </a:t>
            </a:r>
          </a:p>
          <a:p>
            <a:pPr algn="justLow">
              <a:buNone/>
            </a:pPr>
            <a:r>
              <a:rPr lang="ar-EG" sz="2800" b="1" dirty="0" smtClean="0">
                <a:solidFill>
                  <a:schemeClr val="tx1">
                    <a:lumMod val="95000"/>
                    <a:lumOff val="5000"/>
                  </a:schemeClr>
                </a:solidFill>
                <a:effectLst>
                  <a:outerShdw blurRad="38100" dist="38100" dir="2700000" algn="tl">
                    <a:srgbClr val="000000">
                      <a:alpha val="43137"/>
                    </a:srgbClr>
                  </a:outerShdw>
                </a:effectLst>
              </a:rPr>
              <a:t>يتم التركيز هنا على استخدام الوسائط المتعددة والتى تسمح للمتعلم بالتفاعل والدخول فى مسارات متعددة للتعليم بحيث يجعل التعلم أكثر استقلالية وتفردا وتفاعلية.  </a:t>
            </a:r>
          </a:p>
          <a:p>
            <a:pPr>
              <a:buNone/>
            </a:pPr>
            <a:endParaRPr lang="ar-EG" sz="28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60856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371600" y="1295400"/>
            <a:ext cx="6629400" cy="4191001"/>
          </a:xfrm>
        </p:spPr>
        <p:txBody>
          <a:bodyPr>
            <a:normAutofit/>
          </a:bodyPr>
          <a:lstStyle/>
          <a:p>
            <a:pPr>
              <a:buNone/>
            </a:pPr>
            <a:r>
              <a:rPr lang="ar-EG" sz="3600" b="1" dirty="0" smtClean="0">
                <a:solidFill>
                  <a:srgbClr val="FF0000"/>
                </a:solidFill>
                <a:effectLst>
                  <a:outerShdw blurRad="38100" dist="38100" dir="2700000" algn="tl">
                    <a:srgbClr val="000000">
                      <a:alpha val="43137"/>
                    </a:srgbClr>
                  </a:outerShdw>
                </a:effectLst>
              </a:rPr>
              <a:t>خامسا التقويم </a:t>
            </a:r>
          </a:p>
          <a:p>
            <a:pPr>
              <a:buNone/>
            </a:pPr>
            <a:r>
              <a:rPr lang="ar-EG" sz="2800" b="1" dirty="0" smtClean="0">
                <a:solidFill>
                  <a:schemeClr val="tx1">
                    <a:lumMod val="95000"/>
                    <a:lumOff val="5000"/>
                  </a:schemeClr>
                </a:solidFill>
                <a:effectLst>
                  <a:outerShdw blurRad="38100" dist="38100" dir="2700000" algn="tl">
                    <a:srgbClr val="000000">
                      <a:alpha val="43137"/>
                    </a:srgbClr>
                  </a:outerShdw>
                </a:effectLst>
              </a:rPr>
              <a:t>ويعتمد التقويم فى الأساس على التقويم الحقيقى والتقويم الذاتى </a:t>
            </a:r>
            <a:r>
              <a:rPr lang="ar-EG" sz="2800" b="1" smtClean="0">
                <a:solidFill>
                  <a:schemeClr val="tx1">
                    <a:lumMod val="95000"/>
                    <a:lumOff val="5000"/>
                  </a:schemeClr>
                </a:solidFill>
                <a:effectLst>
                  <a:outerShdw blurRad="38100" dist="38100" dir="2700000" algn="tl">
                    <a:srgbClr val="000000">
                      <a:alpha val="43137"/>
                    </a:srgbClr>
                  </a:outerShdw>
                </a:effectLst>
              </a:rPr>
              <a:t>مع إعطاء </a:t>
            </a:r>
            <a:r>
              <a:rPr lang="ar-EG" sz="2800" b="1" dirty="0" smtClean="0">
                <a:solidFill>
                  <a:schemeClr val="tx1">
                    <a:lumMod val="95000"/>
                    <a:lumOff val="5000"/>
                  </a:schemeClr>
                </a:solidFill>
                <a:effectLst>
                  <a:outerShdw blurRad="38100" dist="38100" dir="2700000" algn="tl">
                    <a:srgbClr val="000000">
                      <a:alpha val="43137"/>
                    </a:srgbClr>
                  </a:outerShdw>
                </a:effectLst>
              </a:rPr>
              <a:t>دور </a:t>
            </a:r>
            <a:r>
              <a:rPr lang="ar-EG" sz="2800" b="1" smtClean="0">
                <a:solidFill>
                  <a:schemeClr val="tx1">
                    <a:lumMod val="95000"/>
                    <a:lumOff val="5000"/>
                  </a:schemeClr>
                </a:solidFill>
                <a:effectLst>
                  <a:outerShdw blurRad="38100" dist="38100" dir="2700000" algn="tl">
                    <a:srgbClr val="000000">
                      <a:alpha val="43137"/>
                    </a:srgbClr>
                  </a:outerShdw>
                </a:effectLst>
              </a:rPr>
              <a:t>للتقويم التكوينى.  </a:t>
            </a:r>
            <a:endParaRPr lang="en-US" sz="2800" b="1" dirty="0">
              <a:solidFill>
                <a:schemeClr val="tx1">
                  <a:lumMod val="95000"/>
                  <a:lumOff val="5000"/>
                </a:schemeClr>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7315200" cy="4953000"/>
          </a:xfrm>
        </p:spPr>
        <p:txBody>
          <a:bodyPr>
            <a:normAutofit lnSpcReduction="10000"/>
          </a:bodyPr>
          <a:lstStyle/>
          <a:p>
            <a:pPr algn="ctr"/>
            <a:r>
              <a:rPr lang="ar-EG" sz="2800" b="1" dirty="0" smtClean="0">
                <a:solidFill>
                  <a:srgbClr val="FF0000"/>
                </a:solidFill>
              </a:rPr>
              <a:t>الفلسفة البنائية والتربية العلمية</a:t>
            </a:r>
            <a:endParaRPr lang="en-US" sz="2800" b="1" dirty="0" smtClean="0">
              <a:solidFill>
                <a:srgbClr val="FF0000"/>
              </a:solidFill>
            </a:endParaRPr>
          </a:p>
          <a:p>
            <a:pPr algn="just"/>
            <a:r>
              <a:rPr lang="ar-EG" b="1" dirty="0" smtClean="0"/>
              <a:t>     </a:t>
            </a:r>
            <a:r>
              <a:rPr lang="ar-EG" sz="2400" b="1" dirty="0" smtClean="0"/>
              <a:t>ظهر هذا المدخل نتيجة الاثراء المعرفي والتطور التكنولوجي، فتحول التركيز من العوامل التي تؤثر خارجياً في تعلم المتعلم مثل: (متغيرات المعلم، والمدرسة، والمنهج، والزملاء، وبيئة التعلم، والوسائط التعليمية، وغيرها من عناصر العملية التعليمية الخارجية) إلى التركيز على العوامل التي تؤثر داخلياً على هذا التعلم أي التركيز على ما يحدث داخل عقل المتعلم حينما يتعرض للمواقف التعليمية المتنوعة، مثل </a:t>
            </a:r>
            <a:r>
              <a:rPr lang="ar-EG" sz="2400" b="1" dirty="0" smtClean="0">
                <a:solidFill>
                  <a:srgbClr val="FF0000"/>
                </a:solidFill>
              </a:rPr>
              <a:t>( معرفته السابقة، فهمه السابق للمفاهيم، قدرته على التذكر، قدرته على معالجة المعلومات، دافعيته للتعلم، أنماط تفكيره، وكل ما يجعل التعلم لديه ذا معنى).  </a:t>
            </a:r>
            <a:endParaRPr lang="en-US" sz="2400" dirty="0" smtClean="0">
              <a:solidFill>
                <a:srgbClr val="FF0000"/>
              </a:solidFill>
            </a:endParaRPr>
          </a:p>
          <a:p>
            <a:endParaRPr lang="ar-E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899592" y="2348880"/>
            <a:ext cx="7200800" cy="3319264"/>
          </a:xfrm>
        </p:spPr>
        <p:txBody>
          <a:bodyPr>
            <a:normAutofit/>
          </a:bodyPr>
          <a:lstStyle/>
          <a:p>
            <a:pPr algn="just"/>
            <a:r>
              <a:rPr lang="ar-EG" sz="2800" b="1" dirty="0" smtClean="0">
                <a:effectLst>
                  <a:outerShdw blurRad="38100" dist="38100" dir="2700000" algn="tl">
                    <a:srgbClr val="000000">
                      <a:alpha val="43137"/>
                    </a:srgbClr>
                  </a:outerShdw>
                </a:effectLst>
              </a:rPr>
              <a:t>عملية استقبال  تنطوى على إعادة بناء المتعلم  معانى جديدة داخل سياق معرفتة الحالية وخبرتة السابقة وبيئة التعلم حيث تمثل كل من خبرات الحياة الواقعية والمعلومات السابقة إلى جانب بيئتة ومناخ التعلم </a:t>
            </a:r>
            <a:r>
              <a:rPr lang="ar-EG" sz="2800" b="1" dirty="0" smtClean="0"/>
              <a:t>وهذه هي الأركان الأساسية للبنائية. </a:t>
            </a:r>
            <a:endParaRPr lang="ar-EG" sz="2800" b="1" dirty="0">
              <a:effectLst>
                <a:outerShdw blurRad="38100" dist="38100" dir="2700000" algn="tl">
                  <a:srgbClr val="000000">
                    <a:alpha val="43137"/>
                  </a:srgbClr>
                </a:outerShdw>
              </a:effectLst>
            </a:endParaRPr>
          </a:p>
        </p:txBody>
      </p:sp>
      <p:sp>
        <p:nvSpPr>
          <p:cNvPr id="4" name="Title 3"/>
          <p:cNvSpPr>
            <a:spLocks noGrp="1"/>
          </p:cNvSpPr>
          <p:nvPr>
            <p:ph type="title"/>
          </p:nvPr>
        </p:nvSpPr>
        <p:spPr/>
        <p:txBody>
          <a:bodyPr>
            <a:noAutofit/>
          </a:bodyPr>
          <a:lstStyle/>
          <a:p>
            <a:r>
              <a:rPr lang="ar-EG" sz="4400" b="1" dirty="0" smtClean="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البنائية تعني </a:t>
            </a:r>
            <a:endParaRPr lang="ar-EG" sz="4400" b="1" dirty="0">
              <a:solidFill>
                <a:srgbClr val="FF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 xmlns:p14="http://schemas.microsoft.com/office/powerpoint/2010/main" val="231741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001000" cy="4953000"/>
          </a:xfrm>
        </p:spPr>
        <p:txBody>
          <a:bodyPr>
            <a:normAutofit fontScale="92500"/>
          </a:bodyPr>
          <a:lstStyle/>
          <a:p>
            <a:r>
              <a:rPr lang="ar-EG" sz="2800" b="1" dirty="0" smtClean="0">
                <a:solidFill>
                  <a:srgbClr val="FF0000"/>
                </a:solidFill>
              </a:rPr>
              <a:t>التعلم يحدث وفقاً للفلسفة البنائية </a:t>
            </a:r>
            <a:r>
              <a:rPr lang="ar-EG" sz="2800" b="1" dirty="0" smtClean="0"/>
              <a:t>نتيجة تعديل المعلومات التي لدى المتعلم، أو إضافة معلومات جديدة، أو تنظيم ما هو موجود لديه من معلومات. </a:t>
            </a:r>
            <a:endParaRPr lang="en-US" sz="2800" dirty="0" smtClean="0"/>
          </a:p>
          <a:p>
            <a:r>
              <a:rPr lang="ar-EG" sz="2800" b="1" dirty="0" smtClean="0"/>
              <a:t>أهم المفكرين التربويين المهتمين بالفلسفة البنائية العلماء القدامى ( </a:t>
            </a:r>
            <a:r>
              <a:rPr lang="ar-EG" sz="2800" b="1" dirty="0" smtClean="0">
                <a:solidFill>
                  <a:srgbClr val="FF0000"/>
                </a:solidFill>
              </a:rPr>
              <a:t>كانت</a:t>
            </a:r>
            <a:r>
              <a:rPr lang="en-US" sz="2800" b="1" dirty="0" smtClean="0">
                <a:solidFill>
                  <a:srgbClr val="FF0000"/>
                </a:solidFill>
              </a:rPr>
              <a:t>Kant</a:t>
            </a:r>
            <a:r>
              <a:rPr lang="ar-EG" sz="2800" b="1" dirty="0" smtClean="0">
                <a:solidFill>
                  <a:srgbClr val="FF0000"/>
                </a:solidFill>
              </a:rPr>
              <a:t>، ديوي</a:t>
            </a:r>
            <a:r>
              <a:rPr lang="en-US" sz="2800" b="1" dirty="0" smtClean="0">
                <a:solidFill>
                  <a:srgbClr val="FF0000"/>
                </a:solidFill>
              </a:rPr>
              <a:t>Dewey</a:t>
            </a:r>
            <a:r>
              <a:rPr lang="ar-EG" sz="2800" b="1" dirty="0" smtClean="0">
                <a:solidFill>
                  <a:srgbClr val="FF0000"/>
                </a:solidFill>
              </a:rPr>
              <a:t> ، بياجيه </a:t>
            </a:r>
            <a:r>
              <a:rPr lang="en-US" sz="2800" b="1" dirty="0" smtClean="0">
                <a:solidFill>
                  <a:srgbClr val="FF0000"/>
                </a:solidFill>
              </a:rPr>
              <a:t>Piaget</a:t>
            </a:r>
            <a:r>
              <a:rPr lang="ar-EG" sz="2800" b="1" dirty="0" smtClean="0">
                <a:solidFill>
                  <a:srgbClr val="FF0000"/>
                </a:solidFill>
              </a:rPr>
              <a:t>، والمربين الحداثى ( أزوبل </a:t>
            </a:r>
            <a:r>
              <a:rPr lang="en-US" sz="2800" b="1" dirty="0" err="1" smtClean="0">
                <a:solidFill>
                  <a:srgbClr val="FF0000"/>
                </a:solidFill>
              </a:rPr>
              <a:t>Ausubel</a:t>
            </a:r>
            <a:r>
              <a:rPr lang="ar-EG" sz="2800" b="1" dirty="0" smtClean="0">
                <a:solidFill>
                  <a:srgbClr val="FF0000"/>
                </a:solidFill>
              </a:rPr>
              <a:t>، نوفاك </a:t>
            </a:r>
            <a:r>
              <a:rPr lang="en-US" sz="2800" b="1" dirty="0" smtClean="0">
                <a:solidFill>
                  <a:srgbClr val="FF0000"/>
                </a:solidFill>
              </a:rPr>
              <a:t>Novak</a:t>
            </a:r>
            <a:r>
              <a:rPr lang="ar-EG" sz="2800" b="1" dirty="0" smtClean="0">
                <a:solidFill>
                  <a:srgbClr val="FF0000"/>
                </a:solidFill>
              </a:rPr>
              <a:t>) </a:t>
            </a:r>
            <a:r>
              <a:rPr lang="ar-EG" sz="2800" b="1" dirty="0" smtClean="0"/>
              <a:t>فهم ينظرون إلى أن الفرد لا يمكنه معرفة العالم في حد ذاته، بل يمكنه معرفته من خلال تصوره الشخصي لهذا العالم كما هو مبني في خبرته الشخصية.</a:t>
            </a:r>
            <a:endParaRPr lang="en-US" sz="2800" dirty="0" smtClean="0"/>
          </a:p>
          <a:p>
            <a:endParaRPr lang="ar-E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7467600" cy="4876800"/>
          </a:xfrm>
        </p:spPr>
        <p:txBody>
          <a:bodyPr>
            <a:normAutofit fontScale="92500" lnSpcReduction="10000"/>
          </a:bodyPr>
          <a:lstStyle/>
          <a:p>
            <a:pPr algn="just"/>
            <a:r>
              <a:rPr lang="ar-EG" sz="2800" b="1" dirty="0" smtClean="0">
                <a:solidFill>
                  <a:srgbClr val="FF0000"/>
                </a:solidFill>
              </a:rPr>
              <a:t>وسعى العالم (بياجيه) </a:t>
            </a:r>
            <a:r>
              <a:rPr lang="ar-EG" sz="2800" b="1" dirty="0" smtClean="0"/>
              <a:t>لتوضيح بنية العقل والقضايا المعرفية المختلفة وذلك في محاولة لفهم مفاهيم السببية، والفراغ، والزمن، والعدد لدى الأطفال. </a:t>
            </a:r>
            <a:endParaRPr lang="en-US" sz="2800" dirty="0" smtClean="0"/>
          </a:p>
          <a:p>
            <a:pPr algn="just"/>
            <a:r>
              <a:rPr lang="ar-EG" sz="2800" b="1" dirty="0" smtClean="0"/>
              <a:t>وقد شارك كثير من المنظرين المعاصرين في بلورة معالم الفلسفة البنائية من أمثال </a:t>
            </a:r>
            <a:r>
              <a:rPr lang="ar-EG" sz="2800" b="1" dirty="0" smtClean="0">
                <a:solidFill>
                  <a:srgbClr val="FF0000"/>
                </a:solidFill>
              </a:rPr>
              <a:t>(فيجوتسكي  من خلال نظريته عن النمو الاجتماعي، (وبرونر    من خلال نظريته عن التمثيلات المعرفية، وأوزوبل من خلال نظريته عن التعلم ذي المعنى، ونوفاك من خلال البنائية الانسانية. </a:t>
            </a:r>
            <a:endParaRPr lang="en-US" sz="2800" dirty="0" smtClean="0">
              <a:solidFill>
                <a:srgbClr val="FF0000"/>
              </a:solidFill>
            </a:endParaRPr>
          </a:p>
          <a:p>
            <a:endParaRPr lang="ar-E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1115616" y="1988840"/>
            <a:ext cx="6656784" cy="3573760"/>
          </a:xfrm>
        </p:spPr>
        <p:txBody>
          <a:bodyPr>
            <a:normAutofit/>
          </a:bodyPr>
          <a:lstStyle/>
          <a:p>
            <a:r>
              <a:rPr lang="ar-EG" sz="3200" b="1" dirty="0" smtClean="0">
                <a:solidFill>
                  <a:srgbClr val="FF0000"/>
                </a:solidFill>
                <a:effectLst>
                  <a:outerShdw blurRad="38100" dist="38100" dir="2700000" algn="tl">
                    <a:srgbClr val="000000">
                      <a:alpha val="43137"/>
                    </a:srgbClr>
                  </a:outerShdw>
                </a:effectLst>
              </a:rPr>
              <a:t>ا-البنائية </a:t>
            </a:r>
            <a:r>
              <a:rPr lang="ar-EG" sz="3200" b="1" dirty="0">
                <a:solidFill>
                  <a:srgbClr val="FF0000"/>
                </a:solidFill>
                <a:effectLst>
                  <a:outerShdw blurRad="38100" dist="38100" dir="2700000" algn="tl">
                    <a:srgbClr val="000000">
                      <a:alpha val="43137"/>
                    </a:srgbClr>
                  </a:outerShdw>
                </a:effectLst>
              </a:rPr>
              <a:t>العادية </a:t>
            </a:r>
            <a:r>
              <a:rPr lang="ar-EG" sz="3200" b="1" dirty="0" smtClean="0">
                <a:solidFill>
                  <a:srgbClr val="FF0000"/>
                </a:solidFill>
                <a:effectLst>
                  <a:outerShdw blurRad="38100" dist="38100" dir="2700000" algn="tl">
                    <a:srgbClr val="000000">
                      <a:alpha val="43137"/>
                    </a:srgbClr>
                  </a:outerShdw>
                </a:effectLst>
              </a:rPr>
              <a:t>أو </a:t>
            </a:r>
            <a:r>
              <a:rPr lang="ar-EG" sz="3200" b="1" dirty="0">
                <a:solidFill>
                  <a:srgbClr val="FF0000"/>
                </a:solidFill>
                <a:effectLst>
                  <a:outerShdw blurRad="38100" dist="38100" dir="2700000" algn="tl">
                    <a:srgbClr val="000000">
                      <a:alpha val="43137"/>
                    </a:srgbClr>
                  </a:outerShdw>
                </a:effectLst>
              </a:rPr>
              <a:t>البسيطة </a:t>
            </a:r>
            <a:endParaRPr lang="ar-EG" sz="3200" b="1" dirty="0" smtClean="0">
              <a:solidFill>
                <a:srgbClr val="FF0000"/>
              </a:solidFill>
              <a:effectLst>
                <a:outerShdw blurRad="38100" dist="38100" dir="2700000" algn="tl">
                  <a:srgbClr val="000000">
                    <a:alpha val="43137"/>
                  </a:srgbClr>
                </a:outerShdw>
              </a:effectLst>
            </a:endParaRPr>
          </a:p>
          <a:p>
            <a:pPr indent="0">
              <a:buNone/>
            </a:pPr>
            <a:r>
              <a:rPr lang="ar-EG" sz="2800" b="1" dirty="0" smtClean="0">
                <a:solidFill>
                  <a:schemeClr val="tx1">
                    <a:lumMod val="95000"/>
                    <a:lumOff val="5000"/>
                  </a:schemeClr>
                </a:solidFill>
                <a:effectLst>
                  <a:outerShdw blurRad="38100" dist="38100" dir="2700000" algn="tl">
                    <a:srgbClr val="000000">
                      <a:alpha val="43137"/>
                    </a:srgbClr>
                  </a:outerShdw>
                </a:effectLst>
              </a:rPr>
              <a:t>يشير هذا المبدأ إلى أن المعرفة تبنى بصورة نشطة على يد المتعلم ولا يتلقاها سلبيا من البيئة وهنا تلعب المعرفة السابقة للمتعلم دورا جوهريا فى البناء النشط للمعرفة الجديدة</a:t>
            </a:r>
          </a:p>
        </p:txBody>
      </p:sp>
      <p:sp>
        <p:nvSpPr>
          <p:cNvPr id="4" name="Title 3"/>
          <p:cNvSpPr>
            <a:spLocks noGrp="1"/>
          </p:cNvSpPr>
          <p:nvPr>
            <p:ph type="title"/>
          </p:nvPr>
        </p:nvSpPr>
        <p:spPr/>
        <p:txBody>
          <a:bodyPr>
            <a:noAutofit/>
          </a:bodyPr>
          <a:lstStyle/>
          <a:p>
            <a:r>
              <a:rPr lang="ar-EG" sz="4000" b="1" dirty="0" smtClean="0">
                <a:solidFill>
                  <a:srgbClr val="0070C0"/>
                </a:solidFill>
                <a:effectLst>
                  <a:outerShdw blurRad="38100" dist="38100" dir="2700000" algn="tl">
                    <a:srgbClr val="000000">
                      <a:alpha val="43137"/>
                    </a:srgbClr>
                  </a:outerShdw>
                </a:effectLst>
              </a:rPr>
              <a:t>تيارات الفلسفة البنائية</a:t>
            </a:r>
            <a:endParaRPr lang="ar-EG" sz="4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9662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971600" y="1412776"/>
            <a:ext cx="7128792" cy="4149824"/>
          </a:xfrm>
        </p:spPr>
        <p:txBody>
          <a:bodyPr>
            <a:normAutofit/>
          </a:bodyPr>
          <a:lstStyle/>
          <a:p>
            <a:r>
              <a:rPr lang="ar-EG" sz="2800" b="1" dirty="0" smtClean="0">
                <a:solidFill>
                  <a:srgbClr val="FF0000"/>
                </a:solidFill>
                <a:effectLst>
                  <a:outerShdw blurRad="38100" dist="38100" dir="2700000" algn="tl">
                    <a:srgbClr val="000000">
                      <a:alpha val="43137"/>
                    </a:srgbClr>
                  </a:outerShdw>
                </a:effectLst>
              </a:rPr>
              <a:t>2-البنائية الجذرية أو الجوهرية</a:t>
            </a:r>
          </a:p>
          <a:p>
            <a:pPr indent="0" algn="justLow">
              <a:buNone/>
            </a:pPr>
            <a:r>
              <a:rPr lang="ar-EG" sz="2800" b="1" dirty="0" smtClean="0">
                <a:solidFill>
                  <a:schemeClr val="tx1">
                    <a:lumMod val="95000"/>
                    <a:lumOff val="5000"/>
                  </a:schemeClr>
                </a:solidFill>
                <a:effectLst>
                  <a:outerShdw blurRad="38100" dist="38100" dir="2700000" algn="tl">
                    <a:srgbClr val="000000">
                      <a:alpha val="43137"/>
                    </a:srgbClr>
                  </a:outerShdw>
                </a:effectLst>
              </a:rPr>
              <a:t>تتجسد ملامح الفلسفة البنائية الجذرية على مبدأ التعرف على شىء ما يعد عملية تكيف ديناميكية يتكيف فيها الفرد مع تفسيرات قابلة للتطبيق لأنه إذا لم يكن بالضرورة أن يبنى الفرد المعرفة من العالم الواقعى.  </a:t>
            </a:r>
          </a:p>
        </p:txBody>
      </p:sp>
    </p:spTree>
    <p:extLst>
      <p:ext uri="{BB962C8B-B14F-4D97-AF65-F5344CB8AC3E}">
        <p14:creationId xmlns="" xmlns:p14="http://schemas.microsoft.com/office/powerpoint/2010/main" val="37847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1066800" y="1371600"/>
            <a:ext cx="7010400" cy="4191000"/>
          </a:xfrm>
        </p:spPr>
        <p:txBody>
          <a:bodyPr>
            <a:normAutofit/>
          </a:bodyPr>
          <a:lstStyle/>
          <a:p>
            <a:pPr>
              <a:buNone/>
            </a:pPr>
            <a:r>
              <a:rPr lang="ar-EG" sz="2800" b="1" dirty="0" smtClean="0">
                <a:solidFill>
                  <a:srgbClr val="FF0000"/>
                </a:solidFill>
                <a:effectLst>
                  <a:outerShdw blurRad="38100" dist="38100" dir="2700000" algn="tl">
                    <a:srgbClr val="000000">
                      <a:alpha val="43137"/>
                    </a:srgbClr>
                  </a:outerShdw>
                </a:effectLst>
              </a:rPr>
              <a:t>3- البنائية الاجتماعية </a:t>
            </a:r>
          </a:p>
          <a:p>
            <a:pPr algn="justLow">
              <a:buNone/>
            </a:pPr>
            <a:r>
              <a:rPr lang="ar-EG" sz="2800" b="1" dirty="0" smtClean="0">
                <a:solidFill>
                  <a:schemeClr val="tx1">
                    <a:lumMod val="95000"/>
                    <a:lumOff val="5000"/>
                  </a:schemeClr>
                </a:solidFill>
                <a:effectLst>
                  <a:outerShdw blurRad="38100" dist="38100" dir="2700000" algn="tl">
                    <a:srgbClr val="000000">
                      <a:alpha val="43137"/>
                    </a:srgbClr>
                  </a:outerShdw>
                </a:effectLst>
              </a:rPr>
              <a:t>تتضمن البيئة الاجتماعية للمتعلم الأفراد الذين يؤثرون بشكل مباشر على المتعلم بما فيهم المعلم والأصدقاء وكل الأفراد الذين يتعامل معهم من خلال الأنشطة المختلفة التى يمارسها وأشار بيركنز إلى أن تعلم الأفراد كمجموعة يفوق بالطبع تعلم كل منهم على حده.  </a:t>
            </a:r>
            <a:endParaRPr lang="ar-EG" sz="28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49963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a:xfrm>
            <a:off x="990600" y="1295400"/>
            <a:ext cx="6781800" cy="4267200"/>
          </a:xfrm>
        </p:spPr>
        <p:txBody>
          <a:bodyPr>
            <a:normAutofit/>
          </a:bodyPr>
          <a:lstStyle/>
          <a:p>
            <a:pPr>
              <a:buNone/>
            </a:pPr>
            <a:r>
              <a:rPr lang="ar-EG" sz="2800" b="1" dirty="0" smtClean="0">
                <a:solidFill>
                  <a:srgbClr val="FF0000"/>
                </a:solidFill>
                <a:effectLst>
                  <a:outerShdw blurRad="38100" dist="38100" dir="2700000" algn="tl">
                    <a:srgbClr val="000000">
                      <a:alpha val="43137"/>
                    </a:srgbClr>
                  </a:outerShdw>
                </a:effectLst>
              </a:rPr>
              <a:t>4- البنائية الثقافية </a:t>
            </a:r>
          </a:p>
          <a:p>
            <a:pPr algn="justLow">
              <a:buNone/>
            </a:pPr>
            <a:r>
              <a:rPr lang="ar-EG" sz="2800" b="1" dirty="0" smtClean="0">
                <a:solidFill>
                  <a:schemeClr val="tx1">
                    <a:lumMod val="95000"/>
                    <a:lumOff val="5000"/>
                  </a:schemeClr>
                </a:solidFill>
                <a:effectLst>
                  <a:outerShdw blurRad="38100" dist="38100" dir="2700000" algn="tl">
                    <a:srgbClr val="000000">
                      <a:alpha val="43137"/>
                    </a:srgbClr>
                  </a:outerShdw>
                </a:effectLst>
              </a:rPr>
              <a:t>ينظر أنصار البنائية الثقافية إلى العقل البشرى على أنه ليس معالجا للمعلومات فقط بل يعتبروه كيانا بيولوجيا تتواجد فية الأدوات والرموز التى تسهل التفاعل الاجتماعى والثقافى للفرد والأدوات الفيزيقية وغيرها من الأدوات المؤثرة على أسلوب تفكيره.  </a:t>
            </a:r>
            <a:endParaRPr lang="ar-EG" sz="2800" b="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127884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635</TotalTime>
  <Words>801</Words>
  <Application>Microsoft Office PowerPoint</Application>
  <PresentationFormat>On-screen Show (4:3)</PresentationFormat>
  <Paragraphs>44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Couture</vt:lpstr>
      <vt:lpstr> </vt:lpstr>
      <vt:lpstr>Slide 2</vt:lpstr>
      <vt:lpstr>البنائية تعني </vt:lpstr>
      <vt:lpstr>Slide 4</vt:lpstr>
      <vt:lpstr>Slide 5</vt:lpstr>
      <vt:lpstr>تيارات الفلسفة البنائية</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Gigabyte</dc:creator>
  <cp:lastModifiedBy>rabab</cp:lastModifiedBy>
  <cp:revision>23</cp:revision>
  <dcterms:created xsi:type="dcterms:W3CDTF">2019-04-20T14:44:46Z</dcterms:created>
  <dcterms:modified xsi:type="dcterms:W3CDTF">2020-03-16T13:26:57Z</dcterms:modified>
</cp:coreProperties>
</file>